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6"/>
  </p:notesMasterIdLst>
  <p:sldIdLst>
    <p:sldId id="263" r:id="rId4"/>
    <p:sldId id="4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FA2997-B39F-019B-EB5E-CA244806E344}" v="2" dt="2024-05-27T09:50:11.822"/>
    <p1510:client id="{E47B5356-0944-46C0-9BDC-D87FA1E0977E}" v="9" dt="2024-05-27T10:19:15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k Penn" userId="S::kirk@servicemanagementspecialists.com::9df00b80-adef-45c9-98dc-132c675bb3d4" providerId="AD" clId="Web-{0AFA2997-B39F-019B-EB5E-CA244806E344}"/>
    <pc:docChg chg="delSld">
      <pc:chgData name="Kirk Penn" userId="S::kirk@servicemanagementspecialists.com::9df00b80-adef-45c9-98dc-132c675bb3d4" providerId="AD" clId="Web-{0AFA2997-B39F-019B-EB5E-CA244806E344}" dt="2024-05-27T09:50:11.822" v="1"/>
      <pc:docMkLst>
        <pc:docMk/>
      </pc:docMkLst>
      <pc:sldChg chg="del">
        <pc:chgData name="Kirk Penn" userId="S::kirk@servicemanagementspecialists.com::9df00b80-adef-45c9-98dc-132c675bb3d4" providerId="AD" clId="Web-{0AFA2997-B39F-019B-EB5E-CA244806E344}" dt="2024-05-27T09:49:44.743" v="0"/>
        <pc:sldMkLst>
          <pc:docMk/>
          <pc:sldMk cId="109857222" sldId="256"/>
        </pc:sldMkLst>
      </pc:sldChg>
      <pc:sldChg chg="del">
        <pc:chgData name="Kirk Penn" userId="S::kirk@servicemanagementspecialists.com::9df00b80-adef-45c9-98dc-132c675bb3d4" providerId="AD" clId="Web-{0AFA2997-B39F-019B-EB5E-CA244806E344}" dt="2024-05-27T09:50:11.822" v="1"/>
        <pc:sldMkLst>
          <pc:docMk/>
          <pc:sldMk cId="3958045397" sldId="1738"/>
        </pc:sldMkLst>
      </pc:sldChg>
    </pc:docChg>
  </pc:docChgLst>
  <pc:docChgLst>
    <pc:chgData name="Kirk Penn" userId="9df00b80-adef-45c9-98dc-132c675bb3d4" providerId="ADAL" clId="{E47B5356-0944-46C0-9BDC-D87FA1E0977E}"/>
    <pc:docChg chg="custSel addSld delSld modSld">
      <pc:chgData name="Kirk Penn" userId="9df00b80-adef-45c9-98dc-132c675bb3d4" providerId="ADAL" clId="{E47B5356-0944-46C0-9BDC-D87FA1E0977E}" dt="2024-05-27T10:19:58.808" v="283" actId="33524"/>
      <pc:docMkLst>
        <pc:docMk/>
      </pc:docMkLst>
      <pc:sldChg chg="del">
        <pc:chgData name="Kirk Penn" userId="9df00b80-adef-45c9-98dc-132c675bb3d4" providerId="ADAL" clId="{E47B5356-0944-46C0-9BDC-D87FA1E0977E}" dt="2024-05-27T04:13:42.108" v="0" actId="47"/>
        <pc:sldMkLst>
          <pc:docMk/>
          <pc:sldMk cId="3270006400" sldId="258"/>
        </pc:sldMkLst>
      </pc:sldChg>
      <pc:sldChg chg="del">
        <pc:chgData name="Kirk Penn" userId="9df00b80-adef-45c9-98dc-132c675bb3d4" providerId="ADAL" clId="{E47B5356-0944-46C0-9BDC-D87FA1E0977E}" dt="2024-05-27T04:13:42.902" v="1" actId="47"/>
        <pc:sldMkLst>
          <pc:docMk/>
          <pc:sldMk cId="3438918448" sldId="259"/>
        </pc:sldMkLst>
      </pc:sldChg>
      <pc:sldChg chg="addSp modSp mod">
        <pc:chgData name="Kirk Penn" userId="9df00b80-adef-45c9-98dc-132c675bb3d4" providerId="ADAL" clId="{E47B5356-0944-46C0-9BDC-D87FA1E0977E}" dt="2024-05-27T10:19:58.808" v="283" actId="33524"/>
        <pc:sldMkLst>
          <pc:docMk/>
          <pc:sldMk cId="2035622011" sldId="263"/>
        </pc:sldMkLst>
        <pc:spChg chg="mod">
          <ac:chgData name="Kirk Penn" userId="9df00b80-adef-45c9-98dc-132c675bb3d4" providerId="ADAL" clId="{E47B5356-0944-46C0-9BDC-D87FA1E0977E}" dt="2024-05-27T10:19:58.808" v="283" actId="33524"/>
          <ac:spMkLst>
            <pc:docMk/>
            <pc:sldMk cId="2035622011" sldId="263"/>
            <ac:spMk id="3" creationId="{DB2BFB42-B4DA-FE9B-B5DA-D61666C1A848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4" creationId="{A673E85D-1F1B-AFD5-338F-4951520F7FDE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5" creationId="{34368AFD-FCC1-C444-D388-99D8092DB2FF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6" creationId="{1DAF7E29-2876-990D-2BEE-9D3538AEA1DA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7" creationId="{E478C819-C6AC-847A-4E75-1663B33216B0}"/>
          </ac:spMkLst>
        </pc:spChg>
        <pc:spChg chg="mod">
          <ac:chgData name="Kirk Penn" userId="9df00b80-adef-45c9-98dc-132c675bb3d4" providerId="ADAL" clId="{E47B5356-0944-46C0-9BDC-D87FA1E0977E}" dt="2024-05-27T10:17:15.023" v="280" actId="1076"/>
          <ac:spMkLst>
            <pc:docMk/>
            <pc:sldMk cId="2035622011" sldId="263"/>
            <ac:spMk id="8" creationId="{4F15A26C-3EA6-C7F6-6517-7D2BD062B0C2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9" creationId="{26C56036-B097-FFF3-D7C7-E6873BB3D481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10" creationId="{B9E05A3F-AFEC-57E8-A5EA-639DC259DC9B}"/>
          </ac:spMkLst>
        </pc:spChg>
        <pc:spChg chg="mod">
          <ac:chgData name="Kirk Penn" userId="9df00b80-adef-45c9-98dc-132c675bb3d4" providerId="ADAL" clId="{E47B5356-0944-46C0-9BDC-D87FA1E0977E}" dt="2024-05-27T10:15:53.444" v="236" actId="1076"/>
          <ac:spMkLst>
            <pc:docMk/>
            <pc:sldMk cId="2035622011" sldId="263"/>
            <ac:spMk id="11" creationId="{90FE6C30-A064-003C-F176-9ECAFBAAE9E4}"/>
          </ac:spMkLst>
        </pc:spChg>
        <pc:spChg chg="add mod">
          <ac:chgData name="Kirk Penn" userId="9df00b80-adef-45c9-98dc-132c675bb3d4" providerId="ADAL" clId="{E47B5356-0944-46C0-9BDC-D87FA1E0977E}" dt="2024-05-27T10:19:21.915" v="282" actId="1076"/>
          <ac:spMkLst>
            <pc:docMk/>
            <pc:sldMk cId="2035622011" sldId="263"/>
            <ac:spMk id="13" creationId="{4B36D900-6368-3DE9-5FE4-0A87F5105F30}"/>
          </ac:spMkLst>
        </pc:spChg>
      </pc:sldChg>
      <pc:sldChg chg="modSp add mod">
        <pc:chgData name="Kirk Penn" userId="9df00b80-adef-45c9-98dc-132c675bb3d4" providerId="ADAL" clId="{E47B5356-0944-46C0-9BDC-D87FA1E0977E}" dt="2024-05-27T10:14:09.091" v="235" actId="1076"/>
        <pc:sldMkLst>
          <pc:docMk/>
          <pc:sldMk cId="2252284447" sldId="480"/>
        </pc:sldMkLst>
        <pc:spChg chg="mod">
          <ac:chgData name="Kirk Penn" userId="9df00b80-adef-45c9-98dc-132c675bb3d4" providerId="ADAL" clId="{E47B5356-0944-46C0-9BDC-D87FA1E0977E}" dt="2024-05-27T10:14:09.091" v="235" actId="1076"/>
          <ac:spMkLst>
            <pc:docMk/>
            <pc:sldMk cId="2252284447" sldId="480"/>
            <ac:spMk id="21" creationId="{64914939-2AF0-4A45-8956-78C2E60092BD}"/>
          </ac:spMkLst>
        </pc:spChg>
        <pc:graphicFrameChg chg="mod modGraphic">
          <ac:chgData name="Kirk Penn" userId="9df00b80-adef-45c9-98dc-132c675bb3d4" providerId="ADAL" clId="{E47B5356-0944-46C0-9BDC-D87FA1E0977E}" dt="2024-05-27T10:09:02.052" v="119" actId="113"/>
          <ac:graphicFrameMkLst>
            <pc:docMk/>
            <pc:sldMk cId="2252284447" sldId="480"/>
            <ac:graphicFrameMk id="2" creationId="{AC1EEB58-8991-1A48-805F-8FA1400A325F}"/>
          </ac:graphicFrameMkLst>
        </pc:graphicFrameChg>
        <pc:graphicFrameChg chg="mod">
          <ac:chgData name="Kirk Penn" userId="9df00b80-adef-45c9-98dc-132c675bb3d4" providerId="ADAL" clId="{E47B5356-0944-46C0-9BDC-D87FA1E0977E}" dt="2024-05-27T10:13:12.752" v="232" actId="1076"/>
          <ac:graphicFrameMkLst>
            <pc:docMk/>
            <pc:sldMk cId="2252284447" sldId="480"/>
            <ac:graphicFrameMk id="11" creationId="{25DA104A-B208-4587-AD57-756AB70B5214}"/>
          </ac:graphicFrameMkLst>
        </pc:graphicFrameChg>
        <pc:graphicFrameChg chg="mod modGraphic">
          <ac:chgData name="Kirk Penn" userId="9df00b80-adef-45c9-98dc-132c675bb3d4" providerId="ADAL" clId="{E47B5356-0944-46C0-9BDC-D87FA1E0977E}" dt="2024-05-27T10:13:12.752" v="232" actId="1076"/>
          <ac:graphicFrameMkLst>
            <pc:docMk/>
            <pc:sldMk cId="2252284447" sldId="480"/>
            <ac:graphicFrameMk id="12" creationId="{94DE2E0D-AF48-4C35-B21B-07E7615E3972}"/>
          </ac:graphicFrameMkLst>
        </pc:graphicFrameChg>
      </pc:sldChg>
      <pc:sldChg chg="add">
        <pc:chgData name="Kirk Penn" userId="9df00b80-adef-45c9-98dc-132c675bb3d4" providerId="ADAL" clId="{E47B5356-0944-46C0-9BDC-D87FA1E0977E}" dt="2024-05-27T04:14:36.660" v="2"/>
        <pc:sldMkLst>
          <pc:docMk/>
          <pc:sldMk cId="3958045397" sldId="17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F502A-8C69-4546-ADAC-F1885EEF3762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75BBB-2405-4269-8046-0AB4B4B808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9287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D2F9E-D167-4ED3-83EC-AE46EA34BEC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11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0" y="1178427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/>
              <a:t>CLICK TO EDITE 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8000" y="455085"/>
            <a:ext cx="11157819" cy="660511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480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663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B757EC-5AB4-9AFF-9FD1-2BECF1C84E5E}"/>
              </a:ext>
            </a:extLst>
          </p:cNvPr>
          <p:cNvSpPr txBox="1"/>
          <p:nvPr/>
        </p:nvSpPr>
        <p:spPr>
          <a:xfrm>
            <a:off x="322730" y="259976"/>
            <a:ext cx="3308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>
                <a:latin typeface="Century Gothic" panose="020B0502020202020204" pitchFamily="34" charset="0"/>
              </a:rPr>
              <a:t>➡️ How to use this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2BFB42-B4DA-FE9B-B5DA-D61666C1A848}"/>
              </a:ext>
            </a:extLst>
          </p:cNvPr>
          <p:cNvSpPr txBox="1"/>
          <p:nvPr/>
        </p:nvSpPr>
        <p:spPr>
          <a:xfrm>
            <a:off x="322730" y="700340"/>
            <a:ext cx="113998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The </a:t>
            </a:r>
            <a:r>
              <a:rPr lang="en-GB" sz="1400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Problem Management Uplift Status Report Template</a:t>
            </a:r>
            <a:r>
              <a:rPr lang="en-GB" sz="1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</a:t>
            </a:r>
            <a:r>
              <a:rPr lang="en-GB" sz="1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is designed to provide a comprehensive overview of the progress and status of your organisation's Problem Management improvement initiatives. This template serves as a valuable tool for tracking milestones, identifying challenges, and ensuring alignment with strategic goals. It facilitates clear communication among stakeholders by presenting key updates, performance metrics, and action plans in a structured format. Use this report to maintain transparency, drive accountability, and support the continuous enhancement of your Problem Management processes.</a:t>
            </a:r>
            <a:endParaRPr lang="en-AU" sz="1400" dirty="0">
              <a:latin typeface="Century Gothic" panose="020B0502020202020204" pitchFamily="34" charset="0"/>
            </a:endParaRPr>
          </a:p>
          <a:p>
            <a:endParaRPr lang="en-AU" dirty="0">
              <a:latin typeface="Century Gothic" panose="020B0502020202020204" pitchFamily="34" charset="0"/>
            </a:endParaRPr>
          </a:p>
          <a:p>
            <a:endParaRPr lang="en-AU" dirty="0">
              <a:latin typeface="Century Gothic" panose="020B0502020202020204" pitchFamily="34" charset="0"/>
            </a:endParaRPr>
          </a:p>
          <a:p>
            <a:r>
              <a:rPr lang="en-AU" b="1" u="sng" dirty="0">
                <a:latin typeface="Century Gothic" panose="020B0502020202020204" pitchFamily="34" charset="0"/>
              </a:rPr>
              <a:t>Instructions:</a:t>
            </a:r>
            <a:r>
              <a:rPr lang="en-AU" b="1" dirty="0">
                <a:latin typeface="Century Gothic" panose="020B0502020202020204" pitchFamily="34" charset="0"/>
              </a:rPr>
              <a:t> </a:t>
            </a:r>
            <a:r>
              <a:rPr lang="en-AU" sz="1400" dirty="0">
                <a:latin typeface="Century Gothic" panose="020B0502020202020204" pitchFamily="34" charset="0"/>
              </a:rPr>
              <a:t>Update each section of the Problem Management Uplift </a:t>
            </a:r>
            <a:r>
              <a:rPr lang="en-AU" sz="1400" dirty="0" err="1">
                <a:latin typeface="Century Gothic" panose="020B0502020202020204" pitchFamily="34" charset="0"/>
              </a:rPr>
              <a:t>Statsus</a:t>
            </a:r>
            <a:r>
              <a:rPr lang="en-AU" sz="1400" dirty="0">
                <a:latin typeface="Century Gothic" panose="020B0502020202020204" pitchFamily="34" charset="0"/>
              </a:rPr>
              <a:t> Report Template to your specific needs.  It’s important to ensure the Problem Management Strategy: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400" dirty="0">
                <a:latin typeface="Century Gothic" panose="020B0502020202020204" pitchFamily="34" charset="0"/>
              </a:rPr>
              <a:t>is ‘fit for purpose’ for your organisation.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400" dirty="0">
                <a:latin typeface="Century Gothic" panose="020B0502020202020204" pitchFamily="34" charset="0"/>
              </a:rPr>
              <a:t>resonates with your sponsors and teams.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AU" sz="1400" dirty="0">
                <a:latin typeface="Century Gothic" panose="020B0502020202020204" pitchFamily="34" charset="0"/>
              </a:rPr>
              <a:t>Serves as a communication and status update for your Problem Management uplift Initiative.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73E85D-1F1B-AFD5-338F-4951520F7FDE}"/>
              </a:ext>
            </a:extLst>
          </p:cNvPr>
          <p:cNvSpPr/>
          <p:nvPr/>
        </p:nvSpPr>
        <p:spPr>
          <a:xfrm>
            <a:off x="580297" y="3786450"/>
            <a:ext cx="180000" cy="1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368AFD-FCC1-C444-D388-99D8092DB2FF}"/>
              </a:ext>
            </a:extLst>
          </p:cNvPr>
          <p:cNvSpPr txBox="1"/>
          <p:nvPr/>
        </p:nvSpPr>
        <p:spPr>
          <a:xfrm>
            <a:off x="760297" y="4650987"/>
            <a:ext cx="1108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Text in red provides you with optional inclusions, these can be updated/modified to meet </a:t>
            </a:r>
            <a:r>
              <a:rPr lang="en-AU" sz="1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your</a:t>
            </a:r>
            <a:r>
              <a:rPr lang="en-AU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specific Problem Management Strategy requirements.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AF7E29-2876-990D-2BEE-9D3538AEA1DA}"/>
              </a:ext>
            </a:extLst>
          </p:cNvPr>
          <p:cNvSpPr txBox="1"/>
          <p:nvPr/>
        </p:nvSpPr>
        <p:spPr>
          <a:xfrm>
            <a:off x="760297" y="4191003"/>
            <a:ext cx="92384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Text and boxes in blue outlines where to include content specific to </a:t>
            </a:r>
            <a:r>
              <a:rPr lang="en-AU" sz="1400" b="1" u="sng" dirty="0">
                <a:solidFill>
                  <a:schemeClr val="tx2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your</a:t>
            </a:r>
            <a:r>
              <a:rPr lang="en-AU" sz="14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Problem Management Strategy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8C819-C6AC-847A-4E75-1663B33216B0}"/>
              </a:ext>
            </a:extLst>
          </p:cNvPr>
          <p:cNvSpPr txBox="1"/>
          <p:nvPr/>
        </p:nvSpPr>
        <p:spPr>
          <a:xfrm>
            <a:off x="760297" y="3722362"/>
            <a:ext cx="7887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>
                <a:latin typeface="Century Gothic" panose="020B0502020202020204" pitchFamily="34" charset="0"/>
              </a:rPr>
              <a:t>Text in black provides the overall content structure to the Problem Management Strategy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15A26C-3EA6-C7F6-6517-7D2BD062B0C2}"/>
              </a:ext>
            </a:extLst>
          </p:cNvPr>
          <p:cNvSpPr txBox="1"/>
          <p:nvPr/>
        </p:nvSpPr>
        <p:spPr>
          <a:xfrm>
            <a:off x="939648" y="5551298"/>
            <a:ext cx="102002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i="1" dirty="0">
                <a:latin typeface="Century Gothic" panose="020B0502020202020204" pitchFamily="34" charset="0"/>
              </a:rPr>
              <a:t>*Important note: Remove this slide from your final version before presenting and sharing the Problem Management Uplift Status Report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C56036-B097-FFF3-D7C7-E6873BB3D481}"/>
              </a:ext>
            </a:extLst>
          </p:cNvPr>
          <p:cNvSpPr/>
          <p:nvPr/>
        </p:nvSpPr>
        <p:spPr>
          <a:xfrm>
            <a:off x="580297" y="4247771"/>
            <a:ext cx="180000" cy="18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E05A3F-AFEC-57E8-A5EA-639DC259DC9B}"/>
              </a:ext>
            </a:extLst>
          </p:cNvPr>
          <p:cNvSpPr/>
          <p:nvPr/>
        </p:nvSpPr>
        <p:spPr>
          <a:xfrm>
            <a:off x="580297" y="4735093"/>
            <a:ext cx="180000" cy="1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0FE6C30-A064-003C-F176-9ECAFBAAE9E4}"/>
              </a:ext>
            </a:extLst>
          </p:cNvPr>
          <p:cNvSpPr/>
          <p:nvPr/>
        </p:nvSpPr>
        <p:spPr>
          <a:xfrm>
            <a:off x="210312" y="2281799"/>
            <a:ext cx="11658958" cy="308535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85A585-6506-CBE3-F591-229996E93A99}"/>
              </a:ext>
            </a:extLst>
          </p:cNvPr>
          <p:cNvSpPr txBox="1"/>
          <p:nvPr/>
        </p:nvSpPr>
        <p:spPr>
          <a:xfrm>
            <a:off x="-71716" y="6598024"/>
            <a:ext cx="1250576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AU" sz="74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AU" sz="74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This template has been provided for use to the purchaser of the SMS Problem Management Uplift program. </a:t>
            </a:r>
            <a:r>
              <a:rPr lang="en-AU" sz="740" kern="100" dirty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rPr>
              <a:t>©</a:t>
            </a:r>
            <a:r>
              <a:rPr lang="en-AU" sz="74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SMS </a:t>
            </a:r>
            <a:r>
              <a:rPr lang="en-AU" sz="74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2024 Service Management Specialists PTY LTD, this material </a:t>
            </a:r>
            <a:r>
              <a:rPr lang="en-AU" sz="74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cannot </a:t>
            </a:r>
            <a:r>
              <a:rPr lang="en-AU" sz="74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be reproduced without authorisation from Service Management Specialists PTY Ltd.</a:t>
            </a:r>
            <a:endParaRPr lang="en-US" sz="74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4B36D900-6368-3DE9-5FE4-0A87F5105F30}"/>
              </a:ext>
            </a:extLst>
          </p:cNvPr>
          <p:cNvSpPr txBox="1"/>
          <p:nvPr/>
        </p:nvSpPr>
        <p:spPr>
          <a:xfrm>
            <a:off x="0" y="6260827"/>
            <a:ext cx="1693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&lt;Company Logo&gt;</a:t>
            </a:r>
          </a:p>
        </p:txBody>
      </p:sp>
    </p:spTree>
    <p:extLst>
      <p:ext uri="{BB962C8B-B14F-4D97-AF65-F5344CB8AC3E}">
        <p14:creationId xmlns:p14="http://schemas.microsoft.com/office/powerpoint/2010/main" val="203562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1EEB58-8991-1A48-805F-8FA1400A3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508849"/>
              </p:ext>
            </p:extLst>
          </p:nvPr>
        </p:nvGraphicFramePr>
        <p:xfrm>
          <a:off x="1008000" y="716146"/>
          <a:ext cx="10455419" cy="147074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2000">
                  <a:extLst>
                    <a:ext uri="{9D8B030D-6E8A-4147-A177-3AD203B41FA5}">
                      <a16:colId xmlns:a16="http://schemas.microsoft.com/office/drawing/2014/main" val="1707003110"/>
                    </a:ext>
                  </a:extLst>
                </a:gridCol>
                <a:gridCol w="2635709">
                  <a:extLst>
                    <a:ext uri="{9D8B030D-6E8A-4147-A177-3AD203B41FA5}">
                      <a16:colId xmlns:a16="http://schemas.microsoft.com/office/drawing/2014/main" val="592659070"/>
                    </a:ext>
                  </a:extLst>
                </a:gridCol>
                <a:gridCol w="2613855">
                  <a:extLst>
                    <a:ext uri="{9D8B030D-6E8A-4147-A177-3AD203B41FA5}">
                      <a16:colId xmlns:a16="http://schemas.microsoft.com/office/drawing/2014/main" val="4174011166"/>
                    </a:ext>
                  </a:extLst>
                </a:gridCol>
                <a:gridCol w="2613855">
                  <a:extLst>
                    <a:ext uri="{9D8B030D-6E8A-4147-A177-3AD203B41FA5}">
                      <a16:colId xmlns:a16="http://schemas.microsoft.com/office/drawing/2014/main" val="2601969227"/>
                    </a:ext>
                  </a:extLst>
                </a:gridCol>
              </a:tblGrid>
              <a:tr h="490249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Reporting Period</a:t>
                      </a:r>
                      <a:endParaRPr lang="en-US" sz="13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2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2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3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Project Title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142922003"/>
                  </a:ext>
                </a:extLst>
              </a:tr>
              <a:tr h="490249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Date of Report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Project Manager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550306157"/>
                  </a:ext>
                </a:extLst>
              </a:tr>
              <a:tr h="490249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Report Author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Project Sponsor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0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86723455"/>
                  </a:ext>
                </a:extLst>
              </a:tr>
            </a:tbl>
          </a:graphicData>
        </a:graphic>
      </p:graphicFrame>
      <p:sp>
        <p:nvSpPr>
          <p:cNvPr id="21" name="Inhaltsplatzhalter 4">
            <a:extLst>
              <a:ext uri="{FF2B5EF4-FFF2-40B4-BE49-F238E27FC236}">
                <a16:creationId xmlns:a16="http://schemas.microsoft.com/office/drawing/2014/main" id="{64914939-2AF0-4A45-8956-78C2E60092BD}"/>
              </a:ext>
            </a:extLst>
          </p:cNvPr>
          <p:cNvSpPr txBox="1">
            <a:spLocks/>
          </p:cNvSpPr>
          <p:nvPr/>
        </p:nvSpPr>
        <p:spPr>
          <a:xfrm>
            <a:off x="2176785" y="187212"/>
            <a:ext cx="7838429" cy="287323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867" b="1" dirty="0">
                <a:solidFill>
                  <a:schemeClr val="tx1"/>
                </a:solidFill>
                <a:latin typeface="Century Gothic"/>
                <a:cs typeface="Century Gothic"/>
              </a:rPr>
              <a:t>Problem Management Project | Fortnightly Project Status Report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5DA104A-B208-4587-AD57-756AB70B5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105908"/>
              </p:ext>
            </p:extLst>
          </p:nvPr>
        </p:nvGraphicFramePr>
        <p:xfrm>
          <a:off x="1007994" y="2438135"/>
          <a:ext cx="10455425" cy="150881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78537">
                  <a:extLst>
                    <a:ext uri="{9D8B030D-6E8A-4147-A177-3AD203B41FA5}">
                      <a16:colId xmlns:a16="http://schemas.microsoft.com/office/drawing/2014/main" val="1707003110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592659070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4174011166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1865492108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2601969227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1630993330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1609093071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780709647"/>
                    </a:ext>
                  </a:extLst>
                </a:gridCol>
                <a:gridCol w="1047111">
                  <a:extLst>
                    <a:ext uri="{9D8B030D-6E8A-4147-A177-3AD203B41FA5}">
                      <a16:colId xmlns:a16="http://schemas.microsoft.com/office/drawing/2014/main" val="2473791331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Narrative Summary of Status</a:t>
                      </a:r>
                      <a:endParaRPr lang="en-US" sz="13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Schedule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Green</a:t>
                      </a:r>
                    </a:p>
                  </a:txBody>
                  <a:tcPr marL="121920" marR="121920" marT="60960" marB="6096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Budget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Green</a:t>
                      </a:r>
                    </a:p>
                  </a:txBody>
                  <a:tcPr marL="121920" marR="121920" marT="60960" marB="6096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Issues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Amber</a:t>
                      </a:r>
                    </a:p>
                  </a:txBody>
                  <a:tcPr marL="121920" marR="121920" marT="60960" marB="6096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Risks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Green</a:t>
                      </a:r>
                    </a:p>
                  </a:txBody>
                  <a:tcPr marL="121920" marR="121920" marT="60960" marB="6096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922003"/>
                  </a:ext>
                </a:extLst>
              </a:tr>
              <a:tr h="980499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&lt;</a:t>
                      </a:r>
                      <a:r>
                        <a:rPr lang="en-AU" sz="1400" b="1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updates here</a:t>
                      </a:r>
                      <a:r>
                        <a:rPr lang="en-AU" sz="1400" b="1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  <a:endParaRPr lang="en-US" sz="16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algn="l"/>
                      <a:endParaRPr lang="en-US" sz="1300" b="1" dirty="0">
                        <a:latin typeface="Century Gothic"/>
                        <a:cs typeface="Futura Medium"/>
                      </a:endParaRPr>
                    </a:p>
                  </a:txBody>
                  <a:tcPr marL="121920" marR="121920" marT="60960" marB="60960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030615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4DE2E0D-AF48-4C35-B21B-07E7615E3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853903"/>
              </p:ext>
            </p:extLst>
          </p:nvPr>
        </p:nvGraphicFramePr>
        <p:xfrm>
          <a:off x="1007994" y="4188565"/>
          <a:ext cx="10455420" cy="19532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61872">
                  <a:extLst>
                    <a:ext uri="{9D8B030D-6E8A-4147-A177-3AD203B41FA5}">
                      <a16:colId xmlns:a16="http://schemas.microsoft.com/office/drawing/2014/main" val="1707003110"/>
                    </a:ext>
                  </a:extLst>
                </a:gridCol>
                <a:gridCol w="4146188">
                  <a:extLst>
                    <a:ext uri="{9D8B030D-6E8A-4147-A177-3AD203B41FA5}">
                      <a16:colId xmlns:a16="http://schemas.microsoft.com/office/drawing/2014/main" val="395498489"/>
                    </a:ext>
                  </a:extLst>
                </a:gridCol>
                <a:gridCol w="1311840">
                  <a:extLst>
                    <a:ext uri="{9D8B030D-6E8A-4147-A177-3AD203B41FA5}">
                      <a16:colId xmlns:a16="http://schemas.microsoft.com/office/drawing/2014/main" val="4174011166"/>
                    </a:ext>
                  </a:extLst>
                </a:gridCol>
                <a:gridCol w="1311840">
                  <a:extLst>
                    <a:ext uri="{9D8B030D-6E8A-4147-A177-3AD203B41FA5}">
                      <a16:colId xmlns:a16="http://schemas.microsoft.com/office/drawing/2014/main" val="1865492108"/>
                    </a:ext>
                  </a:extLst>
                </a:gridCol>
                <a:gridCol w="1311840">
                  <a:extLst>
                    <a:ext uri="{9D8B030D-6E8A-4147-A177-3AD203B41FA5}">
                      <a16:colId xmlns:a16="http://schemas.microsoft.com/office/drawing/2014/main" val="2601969227"/>
                    </a:ext>
                  </a:extLst>
                </a:gridCol>
                <a:gridCol w="1311840">
                  <a:extLst>
                    <a:ext uri="{9D8B030D-6E8A-4147-A177-3AD203B41FA5}">
                      <a16:colId xmlns:a16="http://schemas.microsoft.com/office/drawing/2014/main" val="163099333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Project Plan ID</a:t>
                      </a:r>
                      <a:endParaRPr lang="en-US" sz="13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</a:rPr>
                        <a:t>Milestone </a:t>
                      </a:r>
                      <a:endParaRPr lang="en-US" sz="1300" b="1" dirty="0"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Status 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Due Date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Expected Delivery Date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Issues Exist Y/N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142922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Stream A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err="1">
                          <a:solidFill>
                            <a:srgbClr val="FF0000"/>
                          </a:solidFill>
                          <a:latin typeface="Century Gothic"/>
                          <a:cs typeface="Futura Medium"/>
                        </a:rPr>
                        <a:t>Re:Baseline</a:t>
                      </a:r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/>
                          <a:cs typeface="Futura Medium"/>
                        </a:rPr>
                        <a:t> of the XYZ Platform  </a:t>
                      </a:r>
                      <a:endParaRPr lang="en-US" sz="1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cs typeface="Futura Medium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Green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17/9/20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17/9/20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 – Decision Request Pending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550306157"/>
                  </a:ext>
                </a:extLst>
              </a:tr>
              <a:tr h="490249"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86723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28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89C2426DFCF641A3C787CC3B371237" ma:contentTypeVersion="18" ma:contentTypeDescription="Create a new document." ma:contentTypeScope="" ma:versionID="658733fc8cf5238988eed4d55834cd53">
  <xsd:schema xmlns:xsd="http://www.w3.org/2001/XMLSchema" xmlns:xs="http://www.w3.org/2001/XMLSchema" xmlns:p="http://schemas.microsoft.com/office/2006/metadata/properties" xmlns:ns2="debb57a8-9093-4ce8-9466-e788bc6e23b6" xmlns:ns3="23c2805c-40d4-4811-afd7-cd95f6da8055" targetNamespace="http://schemas.microsoft.com/office/2006/metadata/properties" ma:root="true" ma:fieldsID="8be052a0d4dd1e930c5e012d84fa80ce" ns2:_="" ns3:_="">
    <xsd:import namespace="debb57a8-9093-4ce8-9466-e788bc6e23b6"/>
    <xsd:import namespace="23c2805c-40d4-4811-afd7-cd95f6da80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57a8-9093-4ce8-9466-e788bc6e23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86079d7-9d1e-47d8-af2f-6983c92730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2805c-40d4-4811-afd7-cd95f6da805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3c3d5c3-c67c-46cd-846b-7ac802625815}" ma:internalName="TaxCatchAll" ma:showField="CatchAllData" ma:web="23c2805c-40d4-4811-afd7-cd95f6da80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5D4853-C489-462A-8763-6BD1ECD40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0883B6-3330-4F8B-9F03-832E24679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bb57a8-9093-4ce8-9466-e788bc6e23b6"/>
    <ds:schemaRef ds:uri="23c2805c-40d4-4811-afd7-cd95f6da80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369</Words>
  <Application>Microsoft Office PowerPoint</Application>
  <PresentationFormat>Widescreen</PresentationFormat>
  <Paragraphs>50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Century Gothic</vt:lpstr>
      <vt:lpstr>Söhne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Kirk Penn</cp:lastModifiedBy>
  <cp:revision>3</cp:revision>
  <dcterms:created xsi:type="dcterms:W3CDTF">2024-05-27T01:19:22Z</dcterms:created>
  <dcterms:modified xsi:type="dcterms:W3CDTF">2024-05-27T10:20:07Z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0x0101003D89C2426DFCF641A3C787CC3B371237</vt:lpwstr>
  </property>
</Properties>
</file>